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77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94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888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237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488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0925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323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9984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932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824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177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23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1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538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988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420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56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8351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3914" y="2201605"/>
            <a:ext cx="9218140" cy="2702011"/>
          </a:xfrm>
          <a:solidFill>
            <a:schemeClr val="accent1">
              <a:lumMod val="40000"/>
              <a:lumOff val="60000"/>
            </a:schemeClr>
          </a:solidFill>
          <a:scene3d>
            <a:camera prst="perspectiveLeft"/>
            <a:lightRig rig="threePt" dir="t"/>
          </a:scene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7030A0"/>
                </a:solidFill>
                <a:latin typeface="Book Antiqua" panose="0204060205030503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Социальные проекты для членов профсоюза</a:t>
            </a:r>
            <a:endParaRPr lang="ru-RU" sz="5400" b="1" dirty="0">
              <a:solidFill>
                <a:srgbClr val="7030A0"/>
              </a:solidFill>
              <a:latin typeface="Book Antiqua" panose="0204060205030503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9862" y="5068373"/>
            <a:ext cx="8791575" cy="1655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876424" y="411892"/>
            <a:ext cx="8857479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Владимирская областная организация профессионального союза работников народного образования и науки Российской Федерации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55" y="0"/>
            <a:ext cx="1454187" cy="149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1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2053" y="140723"/>
            <a:ext cx="8098265" cy="1478570"/>
          </a:xfrm>
        </p:spPr>
        <p:txBody>
          <a:bodyPr/>
          <a:lstStyle/>
          <a:p>
            <a:pPr algn="ctr"/>
            <a:r>
              <a:rPr lang="ru-RU" sz="3200" b="1" dirty="0">
                <a:ln w="3175" cmpd="sng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Областной конкурс</a:t>
            </a:r>
            <a:br>
              <a:rPr lang="ru-RU" sz="3200" b="1" dirty="0">
                <a:ln w="3175" cmpd="sng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n w="3175" cmpd="sng"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«Мои успехи в профессии»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616" y="1853514"/>
            <a:ext cx="8905103" cy="4901513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Конкурс проводится на основании оценки общего количества баллов, набранных молодым педагогом, членом Профсоюза (членство в Профсоюзе с момента приема на работу) по Основаниям для установления педагогическим работникам первой квалификационной категории при проведении аттестации на квалификационные категории педагогических работников впервые, </a:t>
            </a:r>
            <a:endParaRPr lang="ru-RU" b="1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b="1" dirty="0" smtClean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утв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. Приказом департамента образования Владимирской области. 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Победителям конкурса вручаются денежные премии из средств Профсоюза.</a:t>
            </a:r>
            <a:endParaRPr lang="ru-RU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2111" y="140723"/>
            <a:ext cx="1426588" cy="1481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600" y="2141838"/>
            <a:ext cx="2737826" cy="38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01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5449" y="680"/>
            <a:ext cx="8773768" cy="14785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Сотрудничество с общественной </a:t>
            </a:r>
            <a:r>
              <a:rPr lang="ru-R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организацией </a:t>
            </a:r>
            <a:br>
              <a:rPr lang="ru-R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"</a:t>
            </a:r>
            <a:r>
              <a:rPr lang="ru-RU" sz="2800" b="1" dirty="0">
                <a:solidFill>
                  <a:srgbClr val="002060"/>
                </a:solidFill>
                <a:latin typeface="Book Antiqua" panose="02040602050305030304" pitchFamily="18" charset="0"/>
              </a:rPr>
              <a:t>Милосердие и порядок"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227" y="1644007"/>
            <a:ext cx="5114977" cy="349697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861" y="-2206"/>
            <a:ext cx="1426588" cy="148145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894" y="2553730"/>
            <a:ext cx="4823335" cy="3347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7444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1854" y="444843"/>
            <a:ext cx="10849703" cy="1392195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Заключен договор с медицинским центром «</a:t>
            </a:r>
            <a:r>
              <a:rPr lang="ru-RU" sz="3200" b="1" dirty="0" err="1" smtClean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аскона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»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66" y="-2886"/>
            <a:ext cx="1426588" cy="1481456"/>
          </a:xfrm>
          <a:prstGeom prst="rect">
            <a:avLst/>
          </a:prstGeom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6966" y="1762897"/>
            <a:ext cx="6965812" cy="4621428"/>
          </a:xfrm>
          <a:solidFill>
            <a:schemeClr val="tx1"/>
          </a:solidFill>
        </p:spPr>
        <p:txBody>
          <a:bodyPr>
            <a:normAutofit fontScale="70000" lnSpcReduction="20000"/>
          </a:bodyPr>
          <a:lstStyle/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данному соглашению члены Профсоюза, а также члены их семьи получают 10% скидку на все услуги стационара, а также на целый ряд амбулаторных медицинских услуг. Кроме того, скидки от 14 до 15% установлены на 8 программ комплексного обследования, что позволит членам Профсоюза и членам их семьи существенно сэкономить время и деньги.</a:t>
            </a:r>
            <a:endParaRPr lang="ru-RU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Более того, по данному соглашению </a:t>
            </a:r>
            <a:r>
              <a:rPr lang="ru-RU" b="1" u="sng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члены Профсоюза и члены их семьи</a:t>
            </a: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получают возможность бесплатно по полису ОМС получить высокотехнологичную помощь по целому ряду стационарных направлений ( в том числе офтальмология, кардиология, онкология, сердечно-сосудистая хирургия и другие), а также </a:t>
            </a:r>
            <a:r>
              <a:rPr lang="ru-RU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постковидное</a:t>
            </a:r>
            <a:r>
              <a:rPr lang="ru-RU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восстановительное лечение.</a:t>
            </a:r>
            <a:endParaRPr lang="ru-RU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458" y="1762897"/>
            <a:ext cx="4945450" cy="387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169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7469" y="0"/>
            <a:ext cx="7809941" cy="99677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Беспроцентный заём </a:t>
            </a:r>
            <a:endParaRPr lang="ru-RU" sz="4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12115" y="1145059"/>
            <a:ext cx="10226804" cy="5593491"/>
          </a:xfrm>
          <a:solidFill>
            <a:schemeClr val="tx1"/>
          </a:solidFill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             </a:t>
            </a:r>
            <a:r>
              <a:rPr lang="ru-RU" sz="29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 </a:t>
            </a:r>
            <a:r>
              <a:rPr lang="ru-RU" sz="29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2009 г.  Владимирской областной организацией профессионального союза работников народного образования и </a:t>
            </a:r>
            <a:r>
              <a:rPr lang="ru-RU" sz="29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науки РФ </a:t>
            </a:r>
            <a:r>
              <a:rPr lang="ru-RU" sz="29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разработано </a:t>
            </a:r>
            <a:endParaRPr lang="ru-RU" sz="2900" b="1" dirty="0" smtClean="0">
              <a:solidFill>
                <a:srgbClr val="C00000"/>
              </a:solidFill>
              <a:latin typeface="Bookman Old Style" panose="02050604050505020204" pitchFamily="18" charset="0"/>
            </a:endParaRPr>
          </a:p>
          <a:p>
            <a:pPr marL="0" indent="0" algn="ctr">
              <a:buNone/>
            </a:pPr>
            <a:r>
              <a:rPr lang="ru-RU" sz="2900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Положение </a:t>
            </a:r>
            <a:r>
              <a:rPr lang="ru-RU" sz="29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«О беспроцентном Займе для членов Профсоюза» </a:t>
            </a:r>
          </a:p>
          <a:p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Если Вы член Профсоюза Вы можете получить беспроцентный заем в размере </a:t>
            </a:r>
            <a:r>
              <a:rPr lang="ru-RU" sz="29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50 тысяч рублей </a:t>
            </a:r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на 8 месяцев (</a:t>
            </a:r>
            <a:r>
              <a:rPr lang="ru-RU" sz="29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30 тысяч рублей </a:t>
            </a:r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на 6 месяцев) на различные потребительские цели. </a:t>
            </a:r>
          </a:p>
          <a:p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Заем возвращается равными суммами в течение этого периода. </a:t>
            </a:r>
          </a:p>
          <a:p>
            <a:pPr marL="0" indent="0" algn="ctr">
              <a:buNone/>
            </a:pPr>
            <a:r>
              <a:rPr lang="ru-RU" sz="2900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Для оформления займа необходимо обратиться к председателю своей первичной профсоюзной организации с ходатайством и предоставить следующие документы:</a:t>
            </a:r>
          </a:p>
          <a:p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1. Справку 2 НДФЛ (за последние 6 месяцев)</a:t>
            </a:r>
          </a:p>
          <a:p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2. Анкету, заявление</a:t>
            </a:r>
          </a:p>
          <a:p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3. Заключить договор.</a:t>
            </a:r>
          </a:p>
          <a:p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4. Копию паспорта с пропиской</a:t>
            </a:r>
          </a:p>
          <a:p>
            <a:r>
              <a:rPr lang="ru-RU" sz="2900" dirty="0">
                <a:solidFill>
                  <a:schemeClr val="bg1"/>
                </a:solidFill>
                <a:latin typeface="Bookman Old Style" panose="02050604050505020204" pitchFamily="18" charset="0"/>
              </a:rPr>
              <a:t>5. Реквизиты банковской карты (для перечисления денег на карту)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102" y="-153338"/>
            <a:ext cx="1117256" cy="115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2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3212" y="-221741"/>
            <a:ext cx="9144000" cy="14785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Профсоюзная страховка</a:t>
            </a:r>
            <a:endParaRPr lang="ru-RU" sz="40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3212" y="1052477"/>
            <a:ext cx="10190206" cy="5700583"/>
          </a:xfrm>
          <a:solidFill>
            <a:schemeClr val="tx1"/>
          </a:solidFill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Материальная поддержка (страховка) – единовременная социальная выплата предоставляемая молодым педагогическим работникам- членам Профсоюза в возрасте до 35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лет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в целях частичной компенсации потери заработка на период трудоустройства за четвертый месяц с момента увольнения в случае, если причинами такого увольнения из образовательной организации </a:t>
            </a:r>
            <a:endParaRPr lang="ru-RU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Владимирской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области были реорганизация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или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ликвидация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организации, сокращения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численности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или штата работников </a:t>
            </a:r>
            <a:r>
              <a:rPr lang="ru-RU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– образовательной организации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Размер 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социальной </a:t>
            </a: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выплаты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Bookman Old Style" panose="02050604050505020204" pitchFamily="18" charset="0"/>
              </a:rPr>
              <a:t>(страховки</a:t>
            </a:r>
            <a:r>
              <a:rPr lang="ru-RU" b="1" dirty="0">
                <a:solidFill>
                  <a:srgbClr val="C00000"/>
                </a:solidFill>
                <a:latin typeface="Bookman Old Style" panose="02050604050505020204" pitchFamily="18" charset="0"/>
              </a:rPr>
              <a:t>) составляет: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- для рядового члена профсоюза – размер МРОТ;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  <a:latin typeface="Bookman Old Style" panose="02050604050505020204" pitchFamily="18" charset="0"/>
              </a:rPr>
              <a:t>- для председателя первичной профсоюзной организации- полуторакратный размер МРОТ. 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4523" y="-27066"/>
            <a:ext cx="1115665" cy="11522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28874">
            <a:off x="8979962" y="3266066"/>
            <a:ext cx="2949493" cy="280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8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4471" y="99838"/>
            <a:ext cx="9137053" cy="147857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Соглашение с владимирским институтом развития образования</a:t>
            </a:r>
            <a:endParaRPr lang="ru-RU" sz="3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292" y="99412"/>
            <a:ext cx="1636105" cy="14789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7" y="99412"/>
            <a:ext cx="1432044" cy="14789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52368" y="1474574"/>
            <a:ext cx="8517923" cy="2276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2270" marR="207010" indent="-44450" algn="ctr">
              <a:lnSpc>
                <a:spcPct val="107000"/>
              </a:lnSpc>
              <a:spcBef>
                <a:spcPts val="140"/>
              </a:spcBef>
              <a:spcAft>
                <a:spcPts val="0"/>
              </a:spcAft>
              <a:tabLst>
                <a:tab pos="2202180" algn="l"/>
                <a:tab pos="2281555" algn="l"/>
              </a:tabLst>
            </a:pP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2800" b="1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предоставлении</a:t>
            </a:r>
            <a:r>
              <a:rPr lang="ru-RU" sz="2800" b="1" spc="-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скидок</a:t>
            </a:r>
            <a:r>
              <a:rPr lang="ru-RU" sz="2800" b="1" spc="-2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800" b="1" spc="-1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платные</a:t>
            </a:r>
            <a:r>
              <a:rPr lang="ru-RU" sz="2800" b="1" spc="-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услуги</a:t>
            </a:r>
            <a:r>
              <a:rPr lang="ru-RU" sz="28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</a:p>
          <a:p>
            <a:pPr algn="ctr"/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программам дополнительного профессионального образования (профессиональной</a:t>
            </a:r>
            <a:r>
              <a:rPr lang="ru-RU" sz="2800" spc="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переподготовки)</a:t>
            </a:r>
            <a:r>
              <a:rPr lang="ru-RU" sz="2800" spc="-1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для</a:t>
            </a:r>
            <a:r>
              <a:rPr lang="ru-RU" sz="2800" spc="-25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членов</a:t>
            </a:r>
            <a:r>
              <a:rPr lang="ru-RU" sz="2800" spc="-3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профсоюза</a:t>
            </a:r>
            <a:endParaRPr lang="ru-RU" sz="2800" dirty="0">
              <a:latin typeface="Times New Roman" panose="02020603050405020304" pitchFamily="18" charset="0"/>
            </a:endParaRPr>
          </a:p>
          <a:p>
            <a:pPr algn="ctr"/>
            <a:endParaRPr lang="ru-RU" sz="2800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30263"/>
              </p:ext>
            </p:extLst>
          </p:nvPr>
        </p:nvGraphicFramePr>
        <p:xfrm>
          <a:off x="930875" y="3311613"/>
          <a:ext cx="10103062" cy="328689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371115"/>
                <a:gridCol w="1462056"/>
                <a:gridCol w="3269891"/>
              </a:tblGrid>
              <a:tr h="691591">
                <a:tc>
                  <a:txBody>
                    <a:bodyPr/>
                    <a:lstStyle/>
                    <a:p>
                      <a:pPr marL="653415" marR="118110" indent="-52197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 дополнительного профессионального</a:t>
                      </a:r>
                      <a:r>
                        <a:rPr lang="ru-RU" sz="1100" b="1" spc="-295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r>
                        <a:rPr lang="ru-RU" sz="1100" b="1" spc="-15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(профессиональной</a:t>
                      </a:r>
                      <a:r>
                        <a:rPr lang="ru-RU" sz="1100" b="1" spc="-1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переподготовки)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</a:t>
                      </a:r>
                      <a:r>
                        <a:rPr lang="ru-RU" sz="1100" b="1" spc="-75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курса</a:t>
                      </a:r>
                      <a:r>
                        <a:rPr lang="ru-RU" sz="1100" b="1" spc="-29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 без</a:t>
                      </a:r>
                      <a:r>
                        <a:rPr lang="ru-RU" sz="1100" b="1" spc="5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скидки</a:t>
                      </a:r>
                      <a:r>
                        <a:rPr lang="ru-RU" sz="1100" b="1" spc="-1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1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1294765" marR="123190" indent="-11557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курса обучения со скидкой</a:t>
                      </a:r>
                      <a:r>
                        <a:rPr lang="ru-RU" sz="1100" b="1" spc="-295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(руб.)</a:t>
                      </a:r>
                      <a:endParaRPr lang="ru-RU" sz="1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3687">
                <a:tc>
                  <a:txBody>
                    <a:bodyPr/>
                    <a:lstStyle/>
                    <a:p>
                      <a:pPr marL="67945" marR="6286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286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Педагогическое</a:t>
                      </a:r>
                      <a:r>
                        <a:rPr lang="ru-RU" sz="2000" b="1" spc="-3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6286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ru-RU" sz="2000" b="1" spc="-1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000.00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120775" algn="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1120775" algn="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2000" b="1" spc="-1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000.00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6765">
                <a:tc>
                  <a:txBody>
                    <a:bodyPr/>
                    <a:lstStyle/>
                    <a:p>
                      <a:pPr marL="67945" marR="6286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286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Дефектологическое</a:t>
                      </a:r>
                      <a:r>
                        <a:rPr lang="ru-RU" sz="2000" b="1" spc="-3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6286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2000" b="1" spc="-1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000.00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120775" algn="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1120775" algn="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r>
                        <a:rPr lang="ru-RU" sz="2000" b="1" spc="-1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600.00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614400">
                <a:tc>
                  <a:txBody>
                    <a:bodyPr/>
                    <a:lstStyle/>
                    <a:p>
                      <a:pPr marL="67945" marR="6286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2865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</a:t>
                      </a:r>
                      <a:r>
                        <a:rPr lang="ru-RU" sz="2000" b="1" spc="-1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b="1" spc="-2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психология</a:t>
                      </a:r>
                      <a:r>
                        <a:rPr lang="ru-RU" sz="2000" b="1" spc="-2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дошкольного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62865" algn="ct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RU" sz="2000" b="1" spc="-1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000.00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120775" algn="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1120775" algn="r">
                        <a:lnSpc>
                          <a:spcPts val="1505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r>
                        <a:rPr lang="ru-RU" sz="2000" b="1" spc="-1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600.00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3687">
                <a:tc>
                  <a:txBody>
                    <a:bodyPr/>
                    <a:lstStyle/>
                    <a:p>
                      <a:pPr marL="67945" marR="6286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2865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Педагогика</a:t>
                      </a:r>
                      <a:r>
                        <a:rPr lang="ru-RU" sz="2000" b="1" spc="-1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r>
                        <a:rPr lang="ru-RU" sz="2000" b="1" spc="-2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</a:t>
                      </a:r>
                      <a:r>
                        <a:rPr lang="ru-RU" sz="2000" b="1" spc="-1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начального</a:t>
                      </a:r>
                      <a:r>
                        <a:rPr lang="ru-RU" sz="2000" b="1" spc="-3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обучения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62865" algn="ct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2000" b="1" spc="-1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000.00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120775" algn="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1120775" algn="r">
                        <a:lnSpc>
                          <a:spcPts val="151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2000" b="1" spc="-1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400.00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96765">
                <a:tc>
                  <a:txBody>
                    <a:bodyPr/>
                    <a:lstStyle/>
                    <a:p>
                      <a:pPr marL="67945" marR="6286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7945" marR="62865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Менеджмент</a:t>
                      </a:r>
                      <a:r>
                        <a:rPr lang="ru-RU" sz="2000" b="1" spc="-1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2000" b="1" spc="-15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образовании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6286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62865" algn="ct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ru-RU" sz="2000" b="1" spc="-1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000.00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120775" algn="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endParaRPr lang="ru-RU" sz="2000" b="1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71120" marR="1120775" algn="r">
                        <a:lnSpc>
                          <a:spcPts val="152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r>
                        <a:rPr lang="ru-RU" sz="2000" b="1" spc="-1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400.00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6163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6377" y="-199646"/>
            <a:ext cx="8814487" cy="147857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Договор с автошколой «форсаж»</a:t>
            </a:r>
            <a:endParaRPr lang="ru-RU" sz="32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24335" y="65903"/>
            <a:ext cx="1311408" cy="141555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72" y="0"/>
            <a:ext cx="1426588" cy="148145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99070" y="1481456"/>
            <a:ext cx="10470291" cy="518911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данному договору </a:t>
            </a:r>
            <a:r>
              <a:rPr lang="ru-RU" sz="2400" b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членам профсоюза </a:t>
            </a: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членам их семей </a:t>
            </a:r>
            <a:r>
              <a:rPr lang="ru-RU" sz="2400" b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предоставляется скидка </a:t>
            </a:r>
            <a:r>
              <a:rPr lang="ru-RU" sz="2400" b="1" dirty="0">
                <a:solidFill>
                  <a:srgbClr val="C00000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53%</a:t>
            </a: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теоретический цикл (учебные предметы).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цикла со скидкой 7000 рублей</a:t>
            </a: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вместо </a:t>
            </a:r>
            <a:r>
              <a:rPr lang="ru-RU" sz="2400" b="1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15000</a:t>
            </a: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рублей.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Практическое вождение, включая ГСМ, услуги инструктора и амортизацию оборудования. Стоимость 1 часа (60 минут) - 400 рублей, 1.5 часа (90 минут) соответственно 600 рублей с 9.00 до 18.00. До 9.00 и после 18.00 -1 час практического вождения стоит 500 рублей.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Стоимость комплекта учебных пособий (ПДД и задачник) - 300 рублей</a:t>
            </a:r>
            <a:r>
              <a:rPr lang="ru-RU" sz="2400" dirty="0" smtClean="0">
                <a:solidFill>
                  <a:schemeClr val="bg1"/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2497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849" y="1"/>
            <a:ext cx="9251562" cy="151576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err="1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КОМПЕНСАЦИя</a:t>
            </a:r>
            <a:r>
              <a:rPr lang="ru-RU" sz="18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 ЧАСТИ </a:t>
            </a:r>
            <a:r>
              <a:rPr lang="ru-RU" sz="18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СТОИМОСТИ ПУТЕВКИ НА САНАТОРНО-КУРОРТНОЕ </a:t>
            </a:r>
            <a:r>
              <a:rPr lang="ru-RU" sz="18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ЛЕЧЕНИЕ ПРЕДСЕДАТЕЛЯМ </a:t>
            </a:r>
            <a:r>
              <a:rPr lang="ru-RU" sz="18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ПЕРВИЧНЫХ ПРОФСОЮЗНЫХ ОРГАНИЗАЦИЙ И РУКОВОДИТЕЛЯМ ОБРАЗОВАТЕЛЬНЫХ ОРГАНИЗАЦИЙ, ЯВЛЯЮЩИХСЯ ЧЛЕНАМИ ПРОФСОЮЗА</a:t>
            </a:r>
            <a:endParaRPr lang="ru-RU" sz="1800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2" y="1515763"/>
            <a:ext cx="10432750" cy="4275438"/>
          </a:xfrm>
          <a:solidFill>
            <a:schemeClr val="tx1"/>
          </a:solidFill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Компенсация предоставляется председателям первичных профсоюзных организаций и руководителям образовательных организаций, являющихся членами Профсоюза, </a:t>
            </a:r>
            <a:r>
              <a:rPr lang="ru-RU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при </a:t>
            </a: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условии, если первичная профсоюзная организация, созданная в образовательном учреждении имеет охват профсоюзным членством не </a:t>
            </a:r>
            <a:r>
              <a:rPr lang="ru-RU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ниже </a:t>
            </a:r>
            <a:r>
              <a:rPr lang="ru-RU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90%.</a:t>
            </a:r>
            <a:endParaRPr lang="ru-RU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Размер компенсации определяется исходя из 12 календарных дней пребывания в санаторно- курортной организации и составляет:</a:t>
            </a:r>
            <a:endParaRPr lang="ru-RU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-1000 рублей</a:t>
            </a: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при численности первичной профсоюзной организации до 20 человек;</a:t>
            </a:r>
            <a:endParaRPr lang="ru-RU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-2000 рублей</a:t>
            </a: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при численности первичной профсоюзной организации от 20 до 40 человек;  </a:t>
            </a:r>
            <a:endParaRPr lang="ru-RU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-3000 рублей</a:t>
            </a:r>
            <a:r>
              <a:rPr lang="ru-RU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при численности первичной профсоюзной организации 40 и более человек.</a:t>
            </a:r>
            <a:endParaRPr lang="ru-RU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19" y="0"/>
            <a:ext cx="142658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793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2900" y="0"/>
            <a:ext cx="8263022" cy="14785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соглашение с </a:t>
            </a:r>
            <a:r>
              <a:rPr lang="ru-RU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ранх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Bookman Old Style" panose="02050604050505020204" pitchFamily="18" charset="0"/>
              </a:rPr>
              <a:t>гс</a:t>
            </a:r>
            <a:r>
              <a:rPr lang="ru-RU" b="1" dirty="0" smtClean="0">
                <a:solidFill>
                  <a:srgbClr val="002060"/>
                </a:solidFill>
                <a:latin typeface="Bookman Old Style" panose="02050604050505020204" pitchFamily="18" charset="0"/>
              </a:rPr>
              <a:t> </a:t>
            </a:r>
            <a:endParaRPr lang="ru-RU" b="1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54706" y="1416908"/>
            <a:ext cx="8154829" cy="4687331"/>
          </a:xfrm>
          <a:solidFill>
            <a:schemeClr val="tx1"/>
          </a:solidFill>
        </p:spPr>
        <p:txBody>
          <a:bodyPr/>
          <a:lstStyle/>
          <a:p>
            <a:pPr indent="450215" algn="just">
              <a:lnSpc>
                <a:spcPct val="125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рамках этого соглашения возможно предоставление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скидки в размере </a:t>
            </a:r>
            <a:r>
              <a:rPr lang="ru-RU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 10% до 20% 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платные образовательные услуги по программам высшего и дополнительного профессионального образования, реализуемых  в </a:t>
            </a:r>
            <a:r>
              <a:rPr lang="ru-RU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РАНХиГС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Скидки могут быть предоставлены как самим членам профсоюза, так и  их детям, желающим получить образование на платной основе во Владимирском филиале </a:t>
            </a:r>
            <a:r>
              <a:rPr lang="ru-RU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РАНХиГС</a:t>
            </a: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18" y="0"/>
            <a:ext cx="1426588" cy="1481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922" y="80847"/>
            <a:ext cx="1862926" cy="194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47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0031" y="618518"/>
            <a:ext cx="9037379" cy="147857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Соглашение с </a:t>
            </a:r>
            <a:r>
              <a:rPr lang="ru-RU" sz="2800" b="1" dirty="0" err="1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Ано</a:t>
            </a:r>
            <a:r>
              <a:rPr lang="ru-RU" sz="2800" b="1" dirty="0" smtClean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</a:rPr>
              <a:t>«Владимирский региональный учебный центр безопасности труда»</a:t>
            </a:r>
            <a:endParaRPr lang="ru-RU" sz="2800" dirty="0">
              <a:solidFill>
                <a:srgbClr val="00206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tx1"/>
          </a:solidFill>
        </p:spPr>
        <p:txBody>
          <a:bodyPr>
            <a:norm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Полная стоимость обучения одного человека в АНО «</a:t>
            </a:r>
            <a:r>
              <a:rPr lang="ru-RU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ВладРУЦБТ</a:t>
            </a:r>
            <a:r>
              <a:rPr lang="ru-RU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по охране труда (без скидок) составляет 1300 (одна тысяча триста) рублей. Стоимость обучения по охране труда одного человека (с учетом скидки 15,4%) будет составлять 1100 (одна тысяча сто) рублей.</a:t>
            </a:r>
          </a:p>
          <a:p>
            <a:pPr algn="ctr"/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18" y="480531"/>
            <a:ext cx="142658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56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0205" y="0"/>
            <a:ext cx="8576060" cy="147857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СОГЛАШЕНИЕ С   ООО </a:t>
            </a:r>
            <a:r>
              <a:rPr lang="ru-RU" sz="2800" b="1" dirty="0">
                <a:solidFill>
                  <a:srgbClr val="002060"/>
                </a:solidFill>
                <a:effectLst/>
                <a:latin typeface="Book Antiqua" panose="02040602050305030304" pitchFamily="18" charset="0"/>
                <a:ea typeface="Calibri" panose="020F0502020204030204" pitchFamily="34" charset="0"/>
              </a:rPr>
              <a:t>«Экспертный центр безопасности труда»</a:t>
            </a:r>
            <a:endParaRPr lang="ru-RU" sz="2800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13254" y="1606378"/>
            <a:ext cx="10280822" cy="4852087"/>
          </a:xfrm>
          <a:solidFill>
            <a:schemeClr val="tx1"/>
          </a:solid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«ЭЦБТ» предоставляет образовательным организациям, в которых созданы первичные профсоюзные организации Общероссийского профсоюза образования, скидки при проведении специальной оценки условий труда в образовательных организациях. </a:t>
            </a:r>
          </a:p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скидки составляет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33 %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стоимости комплекса работ по оценке условий труда одного рабочего места, которая составляет 1500 (одна тысяча пятьсот) руб.</a:t>
            </a:r>
          </a:p>
          <a:p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412" y="2062"/>
            <a:ext cx="1426588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161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259</TotalTime>
  <Words>897</Words>
  <Application>Microsoft Office PowerPoint</Application>
  <PresentationFormat>Широкоэкранный</PresentationFormat>
  <Paragraphs>84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2" baseType="lpstr">
      <vt:lpstr>Arial Unicode MS</vt:lpstr>
      <vt:lpstr>Arial</vt:lpstr>
      <vt:lpstr>Book Antiqua</vt:lpstr>
      <vt:lpstr>Bookman Old Style</vt:lpstr>
      <vt:lpstr>Calibri</vt:lpstr>
      <vt:lpstr>Cambria</vt:lpstr>
      <vt:lpstr>Times New Roman</vt:lpstr>
      <vt:lpstr>Trebuchet MS</vt:lpstr>
      <vt:lpstr>Tw Cen MT</vt:lpstr>
      <vt:lpstr>Контур</vt:lpstr>
      <vt:lpstr>Социальные проекты для членов профсоюза</vt:lpstr>
      <vt:lpstr>Беспроцентный заём </vt:lpstr>
      <vt:lpstr>Профсоюзная страховка</vt:lpstr>
      <vt:lpstr>Соглашение с владимирским институтом развития образования</vt:lpstr>
      <vt:lpstr>Договор с автошколой «форсаж»</vt:lpstr>
      <vt:lpstr>КОМПЕНСАЦИя  ЧАСТИ СТОИМОСТИ ПУТЕВКИ НА САНАТОРНО-КУРОРТНОЕ ЛЕЧЕНИЕ ПРЕДСЕДАТЕЛЯМ ПЕРВИЧНЫХ ПРОФСОЮЗНЫХ ОРГАНИЗАЦИЙ И РУКОВОДИТЕЛЯМ ОБРАЗОВАТЕЛЬНЫХ ОРГАНИЗАЦИЙ, ЯВЛЯЮЩИХСЯ ЧЛЕНАМИ ПРОФСОЮЗА</vt:lpstr>
      <vt:lpstr>соглашение с ранх и гс </vt:lpstr>
      <vt:lpstr>Соглашение с Ано «Владимирский региональный учебный центр безопасности труда»</vt:lpstr>
      <vt:lpstr>СОГЛАШЕНИЕ С   ООО «Экспертный центр безопасности труда»</vt:lpstr>
      <vt:lpstr>Областной конкурс  «Мои успехи в профессии»</vt:lpstr>
      <vt:lpstr>Сотрудничество с общественной организацией  "Милосердие и порядок"</vt:lpstr>
      <vt:lpstr>Заключен договор с медицинским центром «аскона»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Социальные проекты для членов профсоюза</dc:title>
  <dc:creator>Светлана Шишкина</dc:creator>
  <cp:lastModifiedBy>Светлана Шишкина</cp:lastModifiedBy>
  <cp:revision>27</cp:revision>
  <dcterms:created xsi:type="dcterms:W3CDTF">2021-08-04T07:54:13Z</dcterms:created>
  <dcterms:modified xsi:type="dcterms:W3CDTF">2021-08-25T09:03:06Z</dcterms:modified>
</cp:coreProperties>
</file>